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"/>
  </p:notesMasterIdLst>
  <p:sldIdLst>
    <p:sldId id="3999" r:id="rId2"/>
    <p:sldId id="400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nger Version w/ Testimonial" id="{94835064-9AF0-44FA-8856-6FE9A1825AFF}">
          <p14:sldIdLst>
            <p14:sldId id="3999"/>
            <p14:sldId id="40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BC5C05-E706-D96F-F642-A8199FD8F775}" name="Alyson Knox-Meade" initials="AK" userId="S::aknox@affirma.com::9add29cb-6821-43c7-a287-0793ac386e0f" providerId="AD"/>
  <p188:author id="{1460F8BB-88FE-50C2-D434-ACC09A1C831B}" name="Ryan Hoffman" initials="RH" userId="S::rhoffman@affirma.com::20e0db76-8439-4b0e-af48-6d9a908e100e" providerId="AD"/>
  <p188:author id="{6AB13DE1-D397-1337-6809-A813F48CBB2C}" name="Makenna Bayne" initials="MB" userId="S::mbayne@affirma.com::055c181c-db5d-4b89-8e57-c356ce391e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1.xml"/><Relationship Id="rId5" Type="http://schemas.openxmlformats.org/officeDocument/2006/relationships/presProps" Target="presProps.xml"/><Relationship Id="rId10" Type="http://schemas.microsoft.com/office/2018/10/relationships/authors" Target="authors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Relationship Id="rId14" Type="http://schemas.openxmlformats.org/officeDocument/2006/relationships/customXml" Target="../customXml/item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on Knox-Meade" userId="9add29cb-6821-43c7-a287-0793ac386e0f" providerId="ADAL" clId="{8C1383B3-1584-44F1-A0DA-622665587E50}"/>
    <pc:docChg chg="modSld">
      <pc:chgData name="Alyson Knox-Meade" userId="9add29cb-6821-43c7-a287-0793ac386e0f" providerId="ADAL" clId="{8C1383B3-1584-44F1-A0DA-622665587E50}" dt="2025-10-28T18:47:47.953" v="3" actId="20577"/>
      <pc:docMkLst>
        <pc:docMk/>
      </pc:docMkLst>
      <pc:sldChg chg="modSp mod">
        <pc:chgData name="Alyson Knox-Meade" userId="9add29cb-6821-43c7-a287-0793ac386e0f" providerId="ADAL" clId="{8C1383B3-1584-44F1-A0DA-622665587E50}" dt="2025-10-28T18:47:47.953" v="3" actId="20577"/>
        <pc:sldMkLst>
          <pc:docMk/>
          <pc:sldMk cId="170200600" sldId="4000"/>
        </pc:sldMkLst>
        <pc:spChg chg="mod">
          <ac:chgData name="Alyson Knox-Meade" userId="9add29cb-6821-43c7-a287-0793ac386e0f" providerId="ADAL" clId="{8C1383B3-1584-44F1-A0DA-622665587E50}" dt="2025-10-28T18:47:47.953" v="3" actId="20577"/>
          <ac:spMkLst>
            <pc:docMk/>
            <pc:sldMk cId="170200600" sldId="4000"/>
            <ac:spMk id="7" creationId="{18B0CBF5-424C-4AAE-8C3D-098A83D2C8B6}"/>
          </ac:spMkLst>
        </pc:spChg>
      </pc:sldChg>
    </pc:docChg>
  </pc:docChgLst>
  <pc:docChgLst>
    <pc:chgData name="Alyson Knox-Meade" userId="9add29cb-6821-43c7-a287-0793ac386e0f" providerId="ADAL" clId="{30942E79-1051-420F-B354-B35A4DED9255}"/>
    <pc:docChg chg="delSld modSld delMainMaster modSection">
      <pc:chgData name="Alyson Knox-Meade" userId="9add29cb-6821-43c7-a287-0793ac386e0f" providerId="ADAL" clId="{30942E79-1051-420F-B354-B35A4DED9255}" dt="2025-02-07T21:22:34.789" v="40" actId="20577"/>
      <pc:docMkLst>
        <pc:docMk/>
      </pc:docMkLst>
      <pc:sldChg chg="modSp mod delCm">
        <pc:chgData name="Alyson Knox-Meade" userId="9add29cb-6821-43c7-a287-0793ac386e0f" providerId="ADAL" clId="{30942E79-1051-420F-B354-B35A4DED9255}" dt="2025-02-07T21:22:34.789" v="40" actId="20577"/>
        <pc:sldMkLst>
          <pc:docMk/>
          <pc:sldMk cId="665604144" sldId="39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yson Knox-Meade" userId="9add29cb-6821-43c7-a287-0793ac386e0f" providerId="ADAL" clId="{30942E79-1051-420F-B354-B35A4DED9255}" dt="2024-08-26T21:27:05.018" v="0"/>
              <pc2:cmMkLst xmlns:pc2="http://schemas.microsoft.com/office/powerpoint/2019/9/main/command">
                <pc:docMk/>
                <pc:sldMk cId="665604144" sldId="3999"/>
                <pc2:cmMk id="{8DB06810-8F5E-42CB-BF5B-3E9DC430D667}"/>
              </pc2:cmMkLst>
            </pc226:cmChg>
          </p:ext>
        </pc:extLst>
      </pc:sldChg>
      <pc:sldChg chg="del">
        <pc:chgData name="Alyson Knox-Meade" userId="9add29cb-6821-43c7-a287-0793ac386e0f" providerId="ADAL" clId="{30942E79-1051-420F-B354-B35A4DED9255}" dt="2024-08-26T21:27:09.015" v="1" actId="2696"/>
        <pc:sldMkLst>
          <pc:docMk/>
          <pc:sldMk cId="3752381785" sldId="4228"/>
        </pc:sldMkLst>
      </pc:sldChg>
      <pc:sldMasterChg chg="del delSldLayout">
        <pc:chgData name="Alyson Knox-Meade" userId="9add29cb-6821-43c7-a287-0793ac386e0f" providerId="ADAL" clId="{30942E79-1051-420F-B354-B35A4DED9255}" dt="2024-08-26T21:27:09.015" v="1" actId="2696"/>
        <pc:sldMasterMkLst>
          <pc:docMk/>
          <pc:sldMasterMk cId="838965402" sldId="2147483648"/>
        </pc:sldMasterMkLst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3352399124" sldId="2147483649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1772531786" sldId="2147483650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1349091421" sldId="2147483651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2740752181" sldId="2147483652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1964638862" sldId="2147483653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1143719102" sldId="2147483654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1788748221" sldId="2147483655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4125866709" sldId="2147483656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1911851846" sldId="2147483657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92783747" sldId="2147483658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3949130606" sldId="2147483659"/>
          </pc:sldLayoutMkLst>
        </pc:sldLayoutChg>
        <pc:sldLayoutChg chg="del">
          <pc:chgData name="Alyson Knox-Meade" userId="9add29cb-6821-43c7-a287-0793ac386e0f" providerId="ADAL" clId="{30942E79-1051-420F-B354-B35A4DED9255}" dt="2024-08-26T21:27:09.015" v="1" actId="2696"/>
          <pc:sldLayoutMkLst>
            <pc:docMk/>
            <pc:sldMasterMk cId="838965402" sldId="2147483648"/>
            <pc:sldLayoutMk cId="2103309497" sldId="2147483660"/>
          </pc:sldLayoutMkLst>
        </pc:sldLayoutChg>
      </pc:sldMasterChg>
    </pc:docChg>
  </pc:docChgLst>
  <pc:docChgLst>
    <pc:chgData name="Alyson Knox-Meade" userId="9add29cb-6821-43c7-a287-0793ac386e0f" providerId="ADAL" clId="{55B66AA9-F88D-4436-B839-E0DF720E72AB}"/>
    <pc:docChg chg="addSld modSld">
      <pc:chgData name="Alyson Knox-Meade" userId="9add29cb-6821-43c7-a287-0793ac386e0f" providerId="ADAL" clId="{55B66AA9-F88D-4436-B839-E0DF720E72AB}" dt="2025-08-14T20:55:12.989" v="0"/>
      <pc:docMkLst>
        <pc:docMk/>
      </pc:docMkLst>
      <pc:sldChg chg="add">
        <pc:chgData name="Alyson Knox-Meade" userId="9add29cb-6821-43c7-a287-0793ac386e0f" providerId="ADAL" clId="{55B66AA9-F88D-4436-B839-E0DF720E72AB}" dt="2025-08-14T20:55:12.989" v="0"/>
        <pc:sldMkLst>
          <pc:docMk/>
          <pc:sldMk cId="170200600" sldId="40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8AA01-A79B-440F-8B6A-D5B04B1C1A9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F4F3E-330D-4261-9BA8-9A1C14E80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4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1143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198A9-4412-4A8C-820A-29F2550FC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4133F9-19A1-4E4D-BF8F-749660053D91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2AD79-C23F-4287-86EF-696CADF12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2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35E5D-9A6B-45B3-AE02-6A4A7ADF6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9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3209E5-B1CF-45A8-AC21-58D9104383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3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5CE2AE-E2DA-4E0A-92BD-CB34E7DA6447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5C23A-01BD-42F6-A725-CF373D9669FE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2D16A-CFAD-45B5-AB08-3B2E722219E1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0A5D5-5FDB-498C-8123-61929D148F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7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D54BB-3D41-4657-85AE-C914B0D4E0AD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7CD5C9-68D6-4FA6-A4F1-5469368135E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65933D-7244-4A7D-B24E-5F9933517B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99681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54687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396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C171A-987E-4D77-80BA-D591B4BFB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2DA9C6-4E7C-4D1F-80B4-3BCF93BCBD40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8A0CDA-D1E3-44B5-A955-07A95E111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C532FBB-E637-45DF-B973-79A75A1A61CD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23168C-E6B4-4DDF-B37B-AFE02C92BC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518131B-F432-4F2E-8D4D-7EEF68D250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12B9EB-D4D6-4B35-B064-F5F3A7628EB7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329014-6D89-4226-9A64-55F073EE0B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36CFD9-CEA1-4D7C-958E-E02884F57F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472130E-15AA-47FB-9781-559156816C7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0930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7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282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087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8F501D4-F925-4579-B5EA-9C8D376A0B60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3A1B1E-B1BF-4002-903A-D70EE88794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40FFC5-0B70-4024-AEB8-C03BFA166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B20FA2-A780-4198-A0C6-372E37EAC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6EB859C-443A-4BBA-AFAD-E882EB5F8EA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1738418-778F-48AA-950D-51157D7D3D65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2AE0F6B-8D69-4717-993B-6D89268E7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3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BF3A31-74D4-4F2E-9111-8A841313A604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C5C456-3B51-4B59-9054-C05B95B1F7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26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6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0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6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7C2A4-B433-45C2-8527-5A47DB0A6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7C2F3-0B44-4CA6-A209-709F6CD67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4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600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58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29"/>
            </a:lvl1pPr>
            <a:lvl2pPr marL="443726" indent="0" algn="ctr">
              <a:buNone/>
              <a:defRPr sz="1941"/>
            </a:lvl2pPr>
            <a:lvl3pPr marL="887450" indent="0" algn="ctr">
              <a:buNone/>
              <a:defRPr sz="1747"/>
            </a:lvl3pPr>
            <a:lvl4pPr marL="1331176" indent="0" algn="ctr">
              <a:buNone/>
              <a:defRPr sz="1552"/>
            </a:lvl4pPr>
            <a:lvl5pPr marL="1774902" indent="0" algn="ctr">
              <a:buNone/>
              <a:defRPr sz="1552"/>
            </a:lvl5pPr>
            <a:lvl6pPr marL="2218626" indent="0" algn="ctr">
              <a:buNone/>
              <a:defRPr sz="1552"/>
            </a:lvl6pPr>
            <a:lvl7pPr marL="2662352" indent="0" algn="ctr">
              <a:buNone/>
              <a:defRPr sz="1552"/>
            </a:lvl7pPr>
            <a:lvl8pPr marL="3106077" indent="0" algn="ctr">
              <a:buNone/>
              <a:defRPr sz="1552"/>
            </a:lvl8pPr>
            <a:lvl9pPr marL="3549803" indent="0" algn="ctr">
              <a:buNone/>
              <a:defRPr sz="155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42C9-8A29-4357-B26C-352B555D2C61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E609-D4E9-41D6-BB18-7DAA761163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84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96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rgbClr val="FDAE4B"/>
                </a:solidFill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7000"/>
          </a:blip>
          <a:srcRect l="17949" t="2727" r="40534" b="23812"/>
          <a:stretch/>
        </p:blipFill>
        <p:spPr>
          <a:xfrm rot="5400000">
            <a:off x="7580032" y="359444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21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5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816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2183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DE1845D-82AC-4B24-9F27-01FC466E9DDC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62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CE00-DBB2-41BB-8766-14D2DB07B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1152" y="552713"/>
            <a:ext cx="8646110" cy="76439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Governance, Best Practices &amp; Nurtures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51E7E-EE34-4643-B5C7-9E353C625BA6}"/>
              </a:ext>
            </a:extLst>
          </p:cNvPr>
          <p:cNvSpPr/>
          <p:nvPr/>
        </p:nvSpPr>
        <p:spPr>
          <a:xfrm>
            <a:off x="287054" y="1519376"/>
            <a:ext cx="5485295" cy="428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Client Need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Colibri Group is a professional education company where millions of licensed professionals start and advance their careers through the company’s online and in-person learning solutions.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With 37 brands across Colibri, 5 distinct business units within HubSpot and growing fast through acquisition, demand and lead gen programs were not sufficient to keep up. As a result, messaging became fractured, and email programs suffered.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Colibri sought a partner to assist with helping them get to the next level and help with their program initiatives.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0CBF5-424C-4AAE-8C3D-098A83D2C8B6}"/>
              </a:ext>
            </a:extLst>
          </p:cNvPr>
          <p:cNvSpPr/>
          <p:nvPr/>
        </p:nvSpPr>
        <p:spPr>
          <a:xfrm>
            <a:off x="6440989" y="1519376"/>
            <a:ext cx="5576418" cy="514608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Workstreams &amp; Outcomes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Affirma supported the following: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Developed and helped implement a governance strategic framework, including Center of Excellence with an informal steering committee, Naming Conventions, Risk and Change Management processes.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Performed assessment on email programs and domain set-ups to determine root causes of poor domain health, which was negatively impacting email performance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Developed remediation program 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Provide training and best practice materials to 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Developed architecture for several email nurture programs, including re-engagement campaign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Including: asset recommendation, segmentation, personalization, frequency etc.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Developed sunset policy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88A69-08AD-46D8-92E4-478C2F1E4041}"/>
              </a:ext>
            </a:extLst>
          </p:cNvPr>
          <p:cNvSpPr txBox="1"/>
          <p:nvPr/>
        </p:nvSpPr>
        <p:spPr>
          <a:xfrm>
            <a:off x="420239" y="5674103"/>
            <a:ext cx="5218924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286"/>
              </a:lnSpc>
              <a:spcBef>
                <a:spcPts val="0"/>
              </a:spcBef>
              <a:spcAft>
                <a:spcPts val="48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8E0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“The information and remediation plan Affirma put together to improve and protect our domain reputation was excellent.”</a:t>
            </a:r>
          </a:p>
          <a:p>
            <a:pPr marL="0" marR="0" lvl="0" indent="0" algn="r" defTabSz="914400" rtl="0" eaLnBrk="1" fontAlgn="auto" latinLnBrk="0" hangingPunct="1">
              <a:lnSpc>
                <a:spcPct val="114286"/>
              </a:lnSpc>
              <a:spcBef>
                <a:spcPts val="0"/>
              </a:spcBef>
              <a:spcAft>
                <a:spcPts val="48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8E0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Daniella Baires, Colibri Group</a:t>
            </a:r>
          </a:p>
        </p:txBody>
      </p:sp>
      <p:pic>
        <p:nvPicPr>
          <p:cNvPr id="1026" name="Picture 2" descr="Colibri Group | LinkedIn">
            <a:extLst>
              <a:ext uri="{FF2B5EF4-FFF2-40B4-BE49-F238E27FC236}">
                <a16:creationId xmlns:a16="http://schemas.microsoft.com/office/drawing/2014/main" id="{B49730FF-5971-2AF8-75EB-E2A2C1A74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t="10320" r="7436" b="11875"/>
          <a:stretch/>
        </p:blipFill>
        <p:spPr bwMode="auto">
          <a:xfrm>
            <a:off x="287054" y="179223"/>
            <a:ext cx="2526384" cy="117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6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CE00-DBB2-41BB-8766-14D2DB07B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1152" y="552713"/>
            <a:ext cx="8646110" cy="76439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Poppins"/>
                <a:cs typeface="Poppins"/>
              </a:rPr>
              <a:t>Governance, Nurtures &amp; Custom Objects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51E7E-EE34-4643-B5C7-9E353C625BA6}"/>
              </a:ext>
            </a:extLst>
          </p:cNvPr>
          <p:cNvSpPr/>
          <p:nvPr/>
        </p:nvSpPr>
        <p:spPr>
          <a:xfrm>
            <a:off x="287054" y="1519376"/>
            <a:ext cx="5485295" cy="45284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Client Need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Colibri Group is a professional education company where millions of licensed professionals start and advance their careers through the company’s online and in-person learning solutions.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With 37 brands across Colibri, 5 distinct business units within HubSpot and growing fast through acquisition, demand and lead gen programs were not sufficient to keep up. As a result, messaging became fractured, and email programs suffered. In addition, they required the use of several custom objects for improved management of complex license requirements and renewals.  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Colibri sought a partner to assist with helping them get to the next level and help with their program initiatives.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0CBF5-424C-4AAE-8C3D-098A83D2C8B6}"/>
              </a:ext>
            </a:extLst>
          </p:cNvPr>
          <p:cNvSpPr/>
          <p:nvPr/>
        </p:nvSpPr>
        <p:spPr>
          <a:xfrm>
            <a:off x="6440989" y="1519376"/>
            <a:ext cx="5576418" cy="54846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Workstreams &amp; Outcomes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Affirma supported the following: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Developed and helped implement a governance strategic framework, including Center of Excellence with an informal steering committee, Naming Conventions, Risk and Change Management processes.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Performed assessment on email programs and domain set-ups to determine root causes of poor domain health, which was negatively impacting email performance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Developed remediation program 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Provide training and best practice materials to prevent recurrence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Developed architecture for several email nurture programs, including re-engagement campaign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Including: asset recommendation, segmentation, personalization, frequency etc.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Developed sunset policy</a:t>
            </a:r>
          </a:p>
          <a:p>
            <a:pPr marL="742950" marR="0" lvl="1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/>
              <a:ea typeface="+mn-ea"/>
              <a:cs typeface="Poppi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Built out several custom objects with step-by-step process documentation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88A69-08AD-46D8-92E4-478C2F1E4041}"/>
              </a:ext>
            </a:extLst>
          </p:cNvPr>
          <p:cNvSpPr txBox="1"/>
          <p:nvPr/>
        </p:nvSpPr>
        <p:spPr>
          <a:xfrm>
            <a:off x="420239" y="5674103"/>
            <a:ext cx="5218924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286"/>
              </a:lnSpc>
              <a:spcBef>
                <a:spcPts val="0"/>
              </a:spcBef>
              <a:spcAft>
                <a:spcPts val="48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>
                <a:ln>
                  <a:noFill/>
                </a:ln>
                <a:solidFill>
                  <a:srgbClr val="FF8E0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“The information and remediation plan Affirma put together to improve and protect our domain reputation was excellent.”</a:t>
            </a:r>
          </a:p>
          <a:p>
            <a:pPr marL="0" marR="0" lvl="0" indent="0" algn="r" defTabSz="914400" rtl="0" eaLnBrk="1" fontAlgn="auto" latinLnBrk="0" hangingPunct="1">
              <a:lnSpc>
                <a:spcPct val="114286"/>
              </a:lnSpc>
              <a:spcBef>
                <a:spcPts val="0"/>
              </a:spcBef>
              <a:spcAft>
                <a:spcPts val="48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8E0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Daniella Baires, Colibri Group</a:t>
            </a:r>
          </a:p>
        </p:txBody>
      </p:sp>
      <p:pic>
        <p:nvPicPr>
          <p:cNvPr id="1026" name="Picture 2" descr="Colibri Group | LinkedIn">
            <a:extLst>
              <a:ext uri="{FF2B5EF4-FFF2-40B4-BE49-F238E27FC236}">
                <a16:creationId xmlns:a16="http://schemas.microsoft.com/office/drawing/2014/main" id="{B49730FF-5971-2AF8-75EB-E2A2C1A74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3" t="10320" r="7436" b="11875"/>
          <a:stretch/>
        </p:blipFill>
        <p:spPr bwMode="auto">
          <a:xfrm>
            <a:off x="287054" y="179223"/>
            <a:ext cx="2526384" cy="117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0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7_Case Stu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se Study" id="{428DBACA-9402-4964-B151-DF3781183B86}" vid="{C19D35E0-1E30-46A1-AADA-C72CBF1063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2 versions - one also leans in custom objects in HubSpot. So pick one.</Notes0>
    <Named_x0020_Account xmlns="f0ee8362-fa7e-4bc9-ab88-7dcfb17cb19b" xsi:nil="true"/>
    <Industries xmlns="f0ee8362-fa7e-4bc9-ab88-7dcfb17cb19b">
      <Value>Education</Value>
    </Industries>
    <PlatTech xmlns="f0ee8362-fa7e-4bc9-ab88-7dcfb17cb19b">
      <Value>HubSpot</Value>
    </PlatTech>
    <ProjectCompletionDate xmlns="f0ee8362-fa7e-4bc9-ab88-7dcfb17cb19b">2024-01-01T08:00:00+00:00</ProjectCompletionDate>
    <BusinessUnit xmlns="f0ee8362-fa7e-4bc9-ab88-7dcfb17cb19b">
      <Value>Marketing Services</Value>
    </BusinessUnit>
    <Solutions xmlns="f0ee8362-fa7e-4bc9-ab88-7dcfb17cb19b">
      <Value>Change Management</Value>
      <Value>Email Campaigns</Value>
    </Solutions>
    <ApprovedByClient xmlns="f0ee8362-fa7e-4bc9-ab88-7dcfb17cb19b">false</ApprovedByClient>
  </documentManagement>
</p:properties>
</file>

<file path=customXml/itemProps1.xml><?xml version="1.0" encoding="utf-8"?>
<ds:datastoreItem xmlns:ds="http://schemas.openxmlformats.org/officeDocument/2006/customXml" ds:itemID="{FADEACB7-D1FE-44AD-93FB-1A4A7DAE0EF1}"/>
</file>

<file path=customXml/itemProps2.xml><?xml version="1.0" encoding="utf-8"?>
<ds:datastoreItem xmlns:ds="http://schemas.openxmlformats.org/officeDocument/2006/customXml" ds:itemID="{7524B0A6-6A0A-4137-BAB9-37FCF213B374}"/>
</file>

<file path=customXml/itemProps3.xml><?xml version="1.0" encoding="utf-8"?>
<ds:datastoreItem xmlns:ds="http://schemas.openxmlformats.org/officeDocument/2006/customXml" ds:itemID="{D64E7806-DA1E-485E-811B-F41C269588F0}"/>
</file>

<file path=customXml/itemProps4.xml><?xml version="1.0" encoding="utf-8"?>
<ds:datastoreItem xmlns:ds="http://schemas.openxmlformats.org/officeDocument/2006/customXml" ds:itemID="{CCECECA3-07F4-4B19-A961-CDD1E95C78FC}"/>
</file>

<file path=docProps/app.xml><?xml version="1.0" encoding="utf-8"?>
<Properties xmlns="http://schemas.openxmlformats.org/officeDocument/2006/extended-properties" xmlns:vt="http://schemas.openxmlformats.org/officeDocument/2006/docPropsVTypes">
  <TotalTime>18190</TotalTime>
  <Words>468</Words>
  <Application>Microsoft Office PowerPoint</Application>
  <PresentationFormat>Widescreen</PresentationFormat>
  <Paragraphs>44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Arial Narrow</vt:lpstr>
      <vt:lpstr>Calibri</vt:lpstr>
      <vt:lpstr>Poppins</vt:lpstr>
      <vt:lpstr>Poppins Light</vt:lpstr>
      <vt:lpstr>Segoe UI</vt:lpstr>
      <vt:lpstr>7_Case Study</vt:lpstr>
      <vt:lpstr>Governance, Best Practices &amp; Nurtures</vt:lpstr>
      <vt:lpstr>Governance, Nurtures &amp; Custom Objects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BeamReaders® &amp; HubSpot</dc:title>
  <dc:creator>Alyson Knox-Meade</dc:creator>
  <cp:lastModifiedBy>Alyson Knox-Meade</cp:lastModifiedBy>
  <cp:revision>10</cp:revision>
  <dcterms:created xsi:type="dcterms:W3CDTF">2021-10-06T23:17:56Z</dcterms:created>
  <dcterms:modified xsi:type="dcterms:W3CDTF">2025-10-28T18:47:54Z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